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69" r:id="rId2"/>
    <p:sldId id="274" r:id="rId3"/>
    <p:sldId id="278" r:id="rId4"/>
    <p:sldId id="379" r:id="rId5"/>
    <p:sldId id="302" r:id="rId6"/>
    <p:sldId id="310" r:id="rId7"/>
    <p:sldId id="319" r:id="rId8"/>
    <p:sldId id="321" r:id="rId9"/>
    <p:sldId id="322" r:id="rId10"/>
    <p:sldId id="323" r:id="rId11"/>
    <p:sldId id="380" r:id="rId12"/>
    <p:sldId id="316" r:id="rId13"/>
    <p:sldId id="324" r:id="rId14"/>
    <p:sldId id="327" r:id="rId15"/>
    <p:sldId id="328" r:id="rId16"/>
    <p:sldId id="333" r:id="rId17"/>
    <p:sldId id="334" r:id="rId18"/>
    <p:sldId id="312" r:id="rId19"/>
    <p:sldId id="359" r:id="rId20"/>
    <p:sldId id="362" r:id="rId21"/>
    <p:sldId id="369" r:id="rId22"/>
    <p:sldId id="371" r:id="rId23"/>
    <p:sldId id="370" r:id="rId24"/>
    <p:sldId id="372" r:id="rId25"/>
    <p:sldId id="355" r:id="rId26"/>
    <p:sldId id="356" r:id="rId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96"/>
    <a:srgbClr val="385D8A"/>
    <a:srgbClr val="B9CDE5"/>
    <a:srgbClr val="CAD9EC"/>
    <a:srgbClr val="FBFBFB"/>
    <a:srgbClr val="0000FF"/>
    <a:srgbClr val="FFE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70" autoAdjust="0"/>
    <p:restoredTop sz="94536" autoAdjust="0"/>
  </p:normalViewPr>
  <p:slideViewPr>
    <p:cSldViewPr>
      <p:cViewPr varScale="1">
        <p:scale>
          <a:sx n="76" d="100"/>
          <a:sy n="76" d="100"/>
        </p:scale>
        <p:origin x="216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34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C8D28-530E-5541-AC4D-72AEFA65B991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2C043-39B1-E745-AA5C-383C74ED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9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AF834-CF1A-493C-A240-5D140D5AE200}" type="datetimeFigureOut">
              <a:rPr lang="fr-BE" smtClean="0"/>
              <a:pPr/>
              <a:t>9/08/16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315D3-0890-4AE4-B497-C2B0941F79B8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181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2492896"/>
          </a:xfrm>
          <a:prstGeom prst="rect">
            <a:avLst/>
          </a:prstGeom>
          <a:solidFill>
            <a:srgbClr val="CAD9EC"/>
          </a:solidFill>
          <a:ln w="9525">
            <a:solidFill>
              <a:srgbClr val="CAD9E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3820" y="1062039"/>
            <a:ext cx="7772400" cy="1470025"/>
          </a:xfrm>
        </p:spPr>
        <p:txBody>
          <a:bodyPr/>
          <a:lstStyle>
            <a:lvl1pPr algn="ctr">
              <a:defRPr sz="4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0758" y="3840164"/>
            <a:ext cx="8691196" cy="1131887"/>
          </a:xfrm>
          <a:noFill/>
        </p:spPr>
        <p:txBody>
          <a:bodyPr/>
          <a:lstStyle>
            <a:lvl1pPr marL="0" indent="0" algn="ctr">
              <a:defRPr sz="35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09538"/>
            <a:ext cx="2286000" cy="6748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09538"/>
            <a:ext cx="6717323" cy="6748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915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989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555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B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123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52736"/>
            <a:ext cx="9144000" cy="580526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</a:t>
            </a:r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CAD9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0758" y="44624"/>
            <a:ext cx="8743950" cy="7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 style du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>
                <a:latin typeface="Arial" charset="0"/>
              </a:defRPr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465385" y="3213101"/>
            <a:ext cx="334107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  <p:sldLayoutId id="2147483685" r:id="rId13"/>
    <p:sldLayoutId id="2147483698" r:id="rId14"/>
    <p:sldLayoutId id="214748371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Relationship Id="rId3" Type="http://schemas.openxmlformats.org/officeDocument/2006/relationships/image" Target="../media/image5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emf"/><Relationship Id="rId12" Type="http://schemas.openxmlformats.org/officeDocument/2006/relationships/image" Target="../media/image16.emf"/><Relationship Id="rId13" Type="http://schemas.openxmlformats.org/officeDocument/2006/relationships/image" Target="../media/image17.emf"/><Relationship Id="rId14" Type="http://schemas.openxmlformats.org/officeDocument/2006/relationships/image" Target="../media/image18.emf"/><Relationship Id="rId15" Type="http://schemas.openxmlformats.org/officeDocument/2006/relationships/image" Target="../media/image1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7" Type="http://schemas.openxmlformats.org/officeDocument/2006/relationships/image" Target="../media/image6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99592" y="-243408"/>
            <a:ext cx="7344816" cy="1470025"/>
          </a:xfrm>
        </p:spPr>
        <p:txBody>
          <a:bodyPr/>
          <a:lstStyle/>
          <a:p>
            <a:r>
              <a:rPr lang="en-US" sz="3600" dirty="0" smtClean="0"/>
              <a:t>Dynamical </a:t>
            </a:r>
            <a:r>
              <a:rPr lang="en-US" sz="3600" dirty="0"/>
              <a:t>models of fMRI time </a:t>
            </a:r>
            <a:r>
              <a:rPr lang="en-US" sz="3600" dirty="0" smtClean="0"/>
              <a:t>series</a:t>
            </a:r>
            <a:endParaRPr lang="fr-BE" sz="3600" dirty="0"/>
          </a:p>
        </p:txBody>
      </p:sp>
      <p:cxnSp>
        <p:nvCxnSpPr>
          <p:cNvPr id="11" name="Straight Connector 10"/>
          <p:cNvCxnSpPr/>
          <p:nvPr/>
        </p:nvCxnSpPr>
        <p:spPr bwMode="auto">
          <a:xfrm flipH="1">
            <a:off x="1115616" y="1124744"/>
            <a:ext cx="691276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9592" y="1916832"/>
            <a:ext cx="727280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smtClean="0"/>
              <a:t>CIRC </a:t>
            </a:r>
            <a:r>
              <a:rPr lang="en-US" sz="2100" dirty="0"/>
              <a:t>Journal </a:t>
            </a:r>
            <a:r>
              <a:rPr lang="en-US" sz="2100" dirty="0" smtClean="0"/>
              <a:t>Club - August 10, 2016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4" y="5582369"/>
            <a:ext cx="4149090" cy="94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5584294"/>
            <a:ext cx="2759470" cy="941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636912"/>
            <a:ext cx="3344726" cy="25097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1403484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R. Li</a:t>
            </a:r>
            <a:r>
              <a:rPr lang="fr-BE" b="1" dirty="0" smtClean="0"/>
              <a:t>é</a:t>
            </a:r>
            <a:r>
              <a:rPr lang="en-US" b="1" dirty="0" err="1" smtClean="0"/>
              <a:t>geois</a:t>
            </a:r>
            <a:r>
              <a:rPr lang="en-US" b="1" dirty="0" smtClean="0"/>
              <a:t> - </a:t>
            </a:r>
            <a:r>
              <a:rPr lang="en-US" kern="0" dirty="0" smtClean="0"/>
              <a:t>Singapore </a:t>
            </a:r>
            <a:r>
              <a:rPr lang="en-US" kern="0" dirty="0"/>
              <a:t>Institute for </a:t>
            </a:r>
            <a:r>
              <a:rPr lang="en-US" kern="0" dirty="0" err="1"/>
              <a:t>Neurotechnology</a:t>
            </a:r>
            <a:r>
              <a:rPr lang="en-US" kern="0" dirty="0"/>
              <a:t> (</a:t>
            </a:r>
            <a:r>
              <a:rPr lang="en-US" kern="0" dirty="0" err="1" smtClean="0"/>
              <a:t>SiNAPSE</a:t>
            </a:r>
            <a:r>
              <a:rPr lang="en-US" kern="0" dirty="0" smtClean="0"/>
              <a:t>) </a:t>
            </a:r>
            <a:endParaRPr lang="en-US" baseline="30000" dirty="0" smtClean="0"/>
          </a:p>
        </p:txBody>
      </p:sp>
    </p:spTree>
    <p:extLst>
      <p:ext uri="{BB962C8B-B14F-4D97-AF65-F5344CB8AC3E}">
        <p14:creationId xmlns:p14="http://schemas.microsoft.com/office/powerpoint/2010/main" val="33938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latent components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539552" y="2132856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i="1" dirty="0" err="1" smtClean="0"/>
              <a:t>i</a:t>
            </a:r>
            <a:r>
              <a:rPr lang="en-US" sz="2000" i="1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b="1" dirty="0"/>
              <a:t>latent component </a:t>
            </a:r>
            <a:r>
              <a:rPr lang="en-US" sz="2000" dirty="0"/>
              <a:t>of a graphical model, with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 ≤ </a:t>
            </a:r>
            <a:r>
              <a:rPr lang="en-US" sz="2000" i="1" dirty="0" smtClean="0">
                <a:solidFill>
                  <a:srgbClr val="FF0000"/>
                </a:solidFill>
              </a:rPr>
              <a:t>l</a:t>
            </a:r>
            <a:r>
              <a:rPr lang="en-US" sz="2000" dirty="0" smtClean="0"/>
              <a:t>, </a:t>
            </a:r>
            <a:r>
              <a:rPr lang="en-US" sz="2000" dirty="0"/>
              <a:t>is the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th</a:t>
            </a:r>
            <a:r>
              <a:rPr lang="en-US" sz="2000" dirty="0" smtClean="0"/>
              <a:t> </a:t>
            </a:r>
            <a:r>
              <a:rPr lang="en-US" sz="2000" dirty="0"/>
              <a:t>column </a:t>
            </a:r>
            <a:r>
              <a:rPr lang="en-US" sz="2000" dirty="0" smtClean="0"/>
              <a:t>of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4" y="2511482"/>
            <a:ext cx="825173" cy="288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3212976"/>
            <a:ext cx="6768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2000" dirty="0"/>
              <a:t>It is denoted </a:t>
            </a:r>
            <a:r>
              <a:rPr lang="en-US" sz="2000" dirty="0" err="1"/>
              <a:t>γ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,.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),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15616" y="3635732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 sz="2000" dirty="0"/>
              <a:t>It is a function of </a:t>
            </a:r>
            <a:r>
              <a:rPr lang="en-US" sz="2000" dirty="0" err="1"/>
              <a:t>θ</a:t>
            </a:r>
            <a:r>
              <a:rPr lang="en-US" sz="2000" dirty="0"/>
              <a:t> when </a:t>
            </a:r>
            <a:r>
              <a:rPr lang="en-US" sz="2000" i="1" dirty="0"/>
              <a:t>p</a:t>
            </a:r>
            <a:r>
              <a:rPr lang="en-US" sz="2000" dirty="0"/>
              <a:t>&gt;0.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054952"/>
            <a:ext cx="7128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Arial"/>
              <a:buChar char="•"/>
            </a:pPr>
            <a:r>
              <a:rPr lang="en-US" sz="2000" dirty="0"/>
              <a:t>When </a:t>
            </a:r>
            <a:r>
              <a:rPr lang="en-US" sz="2000" i="1" dirty="0"/>
              <a:t>m</a:t>
            </a:r>
            <a:r>
              <a:rPr lang="en-US" sz="2000" dirty="0"/>
              <a:t> is too large, and for p=1, we define </a:t>
            </a:r>
            <a:r>
              <a:rPr lang="en-US" sz="2000" dirty="0" smtClean="0"/>
              <a:t>two contributions: γ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=0) and </a:t>
            </a:r>
            <a:r>
              <a:rPr lang="en-US" sz="2000" dirty="0" err="1" smtClean="0"/>
              <a:t>γ</a:t>
            </a:r>
            <a:r>
              <a:rPr lang="en-US" sz="2000" baseline="-25000" dirty="0" smtClean="0"/>
              <a:t>π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=π).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3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235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pic>
        <p:nvPicPr>
          <p:cNvPr id="6" name="Picture 5" descr="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56" y="2132856"/>
            <a:ext cx="4864100" cy="28829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5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5" name="Right Arrow 4"/>
          <p:cNvSpPr/>
          <p:nvPr/>
        </p:nvSpPr>
        <p:spPr>
          <a:xfrm>
            <a:off x="1043608" y="602128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9672" y="551723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dynamic case, one single latent component is identified that also encodes spectral information of the dataset.</a:t>
            </a:r>
          </a:p>
        </p:txBody>
      </p:sp>
      <p:pic>
        <p:nvPicPr>
          <p:cNvPr id="8" name="Picture 7" descr="table_same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40321"/>
            <a:ext cx="7429337" cy="4576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8577" y="59520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17 healthy volunteers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Functional (fMRI) data acquired during rest in 90 regions of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principal component analysis is applied, we recover the three following networks:</a:t>
            </a:r>
          </a:p>
        </p:txBody>
      </p:sp>
      <p:pic>
        <p:nvPicPr>
          <p:cNvPr id="6" name="Picture 5" descr="Three_nets2_co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4" y="2636912"/>
            <a:ext cx="6299200" cy="2514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56136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457998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subject, we compute the optimal S+L model and corresponding </a:t>
            </a:r>
            <a:r>
              <a:rPr lang="en-US" b="1" dirty="0" smtClean="0"/>
              <a:t>latent components</a:t>
            </a:r>
            <a:r>
              <a:rPr lang="en-US" dirty="0" smtClean="0"/>
              <a:t> for p=1 (dynamic case)</a:t>
            </a:r>
            <a:r>
              <a:rPr lang="en-US" b="1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0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5" name="Right Arrow 4"/>
          <p:cNvSpPr/>
          <p:nvPr/>
        </p:nvSpPr>
        <p:spPr>
          <a:xfrm>
            <a:off x="1331640" y="458112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4437112"/>
            <a:ext cx="5832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Among the 10 to 12 latent components identified: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Visual network is identified in 14 out of 17 subjects in a single latent component,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DMN and EXN are identified in 12 out of 17 subjects, almost each time coupled to each other within a same latent component.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498558" cy="27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7" name="TextBox 6"/>
          <p:cNvSpPr txBox="1"/>
          <p:nvPr/>
        </p:nvSpPr>
        <p:spPr>
          <a:xfrm>
            <a:off x="230828" y="1956756"/>
            <a:ext cx="880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 smtClean="0"/>
              <a:t>2.  </a:t>
            </a:r>
            <a:r>
              <a:rPr lang="en-US" b="1" dirty="0" smtClean="0"/>
              <a:t>Dynamical</a:t>
            </a:r>
            <a:r>
              <a:rPr lang="en-US" dirty="0" smtClean="0"/>
              <a:t> </a:t>
            </a:r>
            <a:r>
              <a:rPr lang="en-US" dirty="0"/>
              <a:t>models of connectivity </a:t>
            </a:r>
            <a:r>
              <a:rPr lang="en-US" b="1" dirty="0"/>
              <a:t>generalize</a:t>
            </a:r>
            <a:r>
              <a:rPr lang="en-US" dirty="0"/>
              <a:t> classical (static) measures of connectivity.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478" y="241159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/>
              <a:t>3</a:t>
            </a:r>
            <a:r>
              <a:rPr lang="en-US" dirty="0" smtClean="0"/>
              <a:t>.  </a:t>
            </a:r>
            <a:r>
              <a:rPr lang="en-US" b="1" dirty="0" smtClean="0"/>
              <a:t>Latent </a:t>
            </a:r>
            <a:r>
              <a:rPr lang="en-US" b="1" dirty="0" smtClean="0"/>
              <a:t>components</a:t>
            </a:r>
            <a:r>
              <a:rPr lang="en-US" dirty="0" smtClean="0"/>
              <a:t> of graphical models capture a </a:t>
            </a:r>
            <a:r>
              <a:rPr lang="en-US" b="1" dirty="0" err="1" smtClean="0"/>
              <a:t>spatio</a:t>
            </a:r>
            <a:r>
              <a:rPr lang="en-US" b="1" dirty="0" smtClean="0"/>
              <a:t>-temporal</a:t>
            </a:r>
            <a:r>
              <a:rPr lang="en-US" dirty="0" smtClean="0"/>
              <a:t> subspace of variation.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79512" y="1268760"/>
            <a:ext cx="8856984" cy="920062"/>
            <a:chOff x="179512" y="1268760"/>
            <a:chExt cx="8856984" cy="920062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1268760"/>
              <a:ext cx="88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 1.  </a:t>
              </a:r>
              <a:r>
                <a:rPr lang="en-US" dirty="0" smtClean="0"/>
                <a:t>The </a:t>
              </a:r>
              <a:r>
                <a:rPr lang="en-US" b="1" dirty="0" smtClean="0"/>
                <a:t>temporal/ordering</a:t>
              </a:r>
              <a:r>
                <a:rPr lang="en-US" dirty="0" smtClean="0"/>
                <a:t> information is not taken into account in static measures of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9552" y="1542491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connectivity.</a:t>
              </a:r>
            </a:p>
            <a:p>
              <a:endParaRPr lang="en-US" dirty="0" smtClean="0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89" y="2636912"/>
            <a:ext cx="3611119" cy="378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13318"/>
            <a:ext cx="4169665" cy="3179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56" y="3299420"/>
            <a:ext cx="466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  <p:sp>
        <p:nvSpPr>
          <p:cNvPr id="4" name="TextBox 3"/>
          <p:cNvSpPr txBox="1"/>
          <p:nvPr/>
        </p:nvSpPr>
        <p:spPr>
          <a:xfrm>
            <a:off x="2167394" y="2996952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Thank</a:t>
            </a:r>
            <a:r>
              <a:rPr lang="en-US" sz="2000" dirty="0" smtClean="0"/>
              <a:t> </a:t>
            </a:r>
            <a:r>
              <a:rPr lang="en-US" sz="2000" b="1" dirty="0" smtClean="0"/>
              <a:t>you</a:t>
            </a:r>
          </a:p>
        </p:txBody>
      </p:sp>
      <p:pic>
        <p:nvPicPr>
          <p:cNvPr id="5" name="Picture 4" descr="my_cov_final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7871"/>
            <a:ext cx="2209056" cy="21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2098336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optimization problem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321297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12474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corresponding optimization is a regularized covariance selection problem </a:t>
            </a:r>
            <a:r>
              <a:rPr lang="en-US" i="1" dirty="0" smtClean="0"/>
              <a:t>(</a:t>
            </a:r>
            <a:r>
              <a:rPr lang="en-US" dirty="0" err="1" smtClean="0"/>
              <a:t>Zorzi</a:t>
            </a:r>
            <a:r>
              <a:rPr lang="en-US" dirty="0" smtClean="0"/>
              <a:t> and </a:t>
            </a:r>
            <a:r>
              <a:rPr lang="en-US" dirty="0" err="1" smtClean="0"/>
              <a:t>Sepulchre</a:t>
            </a:r>
            <a:r>
              <a:rPr lang="en-US" i="1" dirty="0" smtClean="0"/>
              <a:t>, 2015)</a:t>
            </a:r>
            <a:r>
              <a:rPr lang="en-US" dirty="0" smtClean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19888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15616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number of (manifest)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8064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/>
              <a:t>p </a:t>
            </a:r>
            <a:r>
              <a:rPr lang="en-US" b="1" dirty="0"/>
              <a:t>is the number of lags considered,</a:t>
            </a:r>
            <a:r>
              <a:rPr lang="en-US" i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5616" y="386104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/>
              <a:t>is a matrix containing the sample covariance lags      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414908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nl-BE" dirty="0"/>
              <a:t>the weighting parameters</a:t>
            </a:r>
            <a:r>
              <a:rPr lang="nl-BE" i="1" dirty="0"/>
              <a:t> </a:t>
            </a:r>
            <a:r>
              <a:rPr lang="el-GR" i="1" dirty="0">
                <a:solidFill>
                  <a:srgbClr val="0000FF"/>
                </a:solidFill>
              </a:rPr>
              <a:t>γ</a:t>
            </a:r>
            <a:r>
              <a:rPr lang="en-US" i="1" dirty="0"/>
              <a:t>&gt;0 and </a:t>
            </a:r>
            <a:r>
              <a:rPr lang="en-US" i="1" dirty="0" err="1">
                <a:solidFill>
                  <a:srgbClr val="FF0000"/>
                </a:solidFill>
              </a:rPr>
              <a:t>λ</a:t>
            </a:r>
            <a:r>
              <a:rPr lang="en-US" i="1" dirty="0"/>
              <a:t>&gt;0 </a:t>
            </a:r>
            <a:r>
              <a:rPr lang="en-US" b="1" dirty="0"/>
              <a:t>enforce sparse S and low-rank L.</a:t>
            </a:r>
            <a:r>
              <a:rPr lang="en-US" b="1" i="1" dirty="0"/>
              <a:t>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2" y="3894572"/>
            <a:ext cx="288032" cy="281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58112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Solved </a:t>
            </a:r>
            <a:r>
              <a:rPr lang="en-US" dirty="0" smtClean="0"/>
              <a:t>using </a:t>
            </a:r>
            <a:r>
              <a:rPr lang="en-US" dirty="0"/>
              <a:t>the Alternating Direction Method of Multipliers (ADMM - </a:t>
            </a:r>
            <a:r>
              <a:rPr lang="en-US" i="1" dirty="0"/>
              <a:t>Boyd et al., 2011</a:t>
            </a:r>
            <a:r>
              <a:rPr lang="en-US" dirty="0"/>
              <a:t>) in order to </a:t>
            </a:r>
            <a:r>
              <a:rPr lang="en-US" dirty="0" smtClean="0"/>
              <a:t>decouple the </a:t>
            </a:r>
            <a:r>
              <a:rPr lang="en-US" dirty="0" smtClean="0">
                <a:solidFill>
                  <a:srgbClr val="0000FF"/>
                </a:solidFill>
              </a:rPr>
              <a:t>sparse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low-</a:t>
            </a:r>
            <a:r>
              <a:rPr lang="en-US" dirty="0" smtClean="0">
                <a:solidFill>
                  <a:srgbClr val="FF0000"/>
                </a:solidFill>
              </a:rPr>
              <a:t>rank</a:t>
            </a:r>
            <a:r>
              <a:rPr lang="en-US" dirty="0" smtClean="0"/>
              <a:t> constraints: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7744" y="568651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low-rank</a:t>
            </a:r>
            <a:r>
              <a:rPr lang="en-US" dirty="0"/>
              <a:t> constraints is detailed in 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7744" y="513301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just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sparse</a:t>
            </a:r>
            <a:r>
              <a:rPr lang="en-US" dirty="0"/>
              <a:t> constraint reduces to a separate problem solved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, </a:t>
            </a:r>
            <a:r>
              <a:rPr lang="en-US" i="1" dirty="0" smtClean="0"/>
              <a:t>2010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827584" y="610607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38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" grpId="0"/>
      <p:bldP spid="7" grpId="0"/>
      <p:bldP spid="16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1895674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19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323528" y="12687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to be solved: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378904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1</a:t>
            </a:r>
            <a:r>
              <a:rPr lang="en-US" dirty="0" smtClean="0"/>
              <a:t>: </a:t>
            </a:r>
            <a:r>
              <a:rPr lang="en-US" i="1" dirty="0" smtClean="0"/>
              <a:t>h</a:t>
            </a:r>
            <a:r>
              <a:rPr lang="en-US" dirty="0" smtClean="0"/>
              <a:t> is convex but non-smooth. </a:t>
            </a:r>
          </a:p>
          <a:p>
            <a:pPr algn="just"/>
            <a:r>
              <a:rPr lang="en-US" b="1" dirty="0" smtClean="0"/>
              <a:t>(Partial) Solution</a:t>
            </a:r>
            <a:r>
              <a:rPr lang="en-US" dirty="0" smtClean="0"/>
              <a:t>: when there is only the </a:t>
            </a:r>
            <a:r>
              <a:rPr lang="en-US" dirty="0" err="1" smtClean="0">
                <a:solidFill>
                  <a:srgbClr val="0000FF"/>
                </a:solidFill>
              </a:rPr>
              <a:t>sparsity</a:t>
            </a:r>
            <a:r>
              <a:rPr lang="en-US" dirty="0" smtClean="0"/>
              <a:t> </a:t>
            </a:r>
            <a:r>
              <a:rPr lang="en-US" dirty="0" err="1" smtClean="0"/>
              <a:t>contraint</a:t>
            </a:r>
            <a:r>
              <a:rPr lang="en-US" dirty="0" smtClean="0"/>
              <a:t>, solve on the corresponding </a:t>
            </a:r>
            <a:r>
              <a:rPr lang="en-US" b="1" dirty="0" smtClean="0"/>
              <a:t>dual</a:t>
            </a:r>
            <a:r>
              <a:rPr lang="en-US" dirty="0" smtClean="0"/>
              <a:t> problem </a:t>
            </a:r>
            <a:r>
              <a:rPr lang="en-US" i="1" dirty="0" smtClean="0"/>
              <a:t>(</a:t>
            </a:r>
            <a:r>
              <a:rPr lang="en-US" i="1" dirty="0" err="1" smtClean="0"/>
              <a:t>Songsiri</a:t>
            </a:r>
            <a:r>
              <a:rPr lang="en-US" i="1" dirty="0" smtClean="0"/>
              <a:t> and </a:t>
            </a:r>
            <a:r>
              <a:rPr lang="en-US" i="1" dirty="0" err="1" smtClean="0"/>
              <a:t>Vandenberghe</a:t>
            </a:r>
            <a:r>
              <a:rPr lang="en-US" i="1" dirty="0" smtClean="0"/>
              <a:t>, 2010)</a:t>
            </a:r>
            <a:r>
              <a:rPr lang="en-US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4953942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2</a:t>
            </a:r>
            <a:r>
              <a:rPr lang="en-US" dirty="0" smtClean="0"/>
              <a:t>: how to include the </a:t>
            </a:r>
            <a:r>
              <a:rPr lang="en-US" dirty="0" smtClean="0">
                <a:solidFill>
                  <a:srgbClr val="FF0000"/>
                </a:solidFill>
              </a:rPr>
              <a:t>low-rank </a:t>
            </a:r>
            <a:r>
              <a:rPr lang="en-US" dirty="0" smtClean="0"/>
              <a:t>constraint ?</a:t>
            </a:r>
          </a:p>
          <a:p>
            <a:pPr algn="just"/>
            <a:r>
              <a:rPr lang="en-US" b="1" dirty="0" smtClean="0"/>
              <a:t>Solution</a:t>
            </a:r>
            <a:r>
              <a:rPr lang="en-US" dirty="0" smtClean="0"/>
              <a:t>: use the Alternating </a:t>
            </a:r>
            <a:r>
              <a:rPr lang="en-US" dirty="0"/>
              <a:t>D</a:t>
            </a:r>
            <a:r>
              <a:rPr lang="en-US" dirty="0" smtClean="0"/>
              <a:t>irection Method of Multipliers (ADMM - </a:t>
            </a:r>
            <a:r>
              <a:rPr lang="en-US" i="1" dirty="0" smtClean="0"/>
              <a:t>Boyd et al., 2011</a:t>
            </a:r>
            <a:r>
              <a:rPr lang="en-US" dirty="0" smtClean="0"/>
              <a:t>) in order to decouple </a:t>
            </a:r>
            <a:r>
              <a:rPr lang="en-US" dirty="0" smtClean="0">
                <a:solidFill>
                  <a:srgbClr val="0000FF"/>
                </a:solidFill>
              </a:rPr>
              <a:t>sparse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low-rank</a:t>
            </a:r>
            <a:r>
              <a:rPr lang="en-US" dirty="0" smtClean="0"/>
              <a:t> constraints (</a:t>
            </a:r>
            <a:r>
              <a:rPr lang="en-US" i="1" dirty="0" err="1" smtClean="0"/>
              <a:t>Liégeois</a:t>
            </a:r>
            <a:r>
              <a:rPr lang="en-US" i="1" dirty="0" smtClean="0"/>
              <a:t> et al., 2015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656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843808" y="1953707"/>
            <a:ext cx="3240360" cy="2915453"/>
            <a:chOff x="3131841" y="1988840"/>
            <a:chExt cx="3240360" cy="2915453"/>
          </a:xfrm>
        </p:grpSpPr>
        <p:pic>
          <p:nvPicPr>
            <p:cNvPr id="58" name="Picture 57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(e.g. fMRI, EEG)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dirty="0"/>
              <a:t>f</a:t>
            </a:r>
            <a:r>
              <a:rPr lang="en-US" dirty="0" smtClean="0"/>
              <a:t>unctional information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</a:t>
            </a:fld>
            <a:endParaRPr lang="fr-BE" dirty="0"/>
          </a:p>
        </p:txBody>
      </p:sp>
      <p:pic>
        <p:nvPicPr>
          <p:cNvPr id="4" name="Picture 3" descr="Brain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1763688" y="2708921"/>
            <a:ext cx="1152128" cy="504055"/>
            <a:chOff x="1763688" y="2708921"/>
            <a:chExt cx="1296144" cy="504055"/>
          </a:xfrm>
        </p:grpSpPr>
        <p:sp>
          <p:nvSpPr>
            <p:cNvPr id="6" name="Oval 5"/>
            <p:cNvSpPr/>
            <p:nvPr/>
          </p:nvSpPr>
          <p:spPr>
            <a:xfrm>
              <a:off x="1763688" y="314096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6" idx="7"/>
            </p:cNvCxnSpPr>
            <p:nvPr/>
          </p:nvCxnSpPr>
          <p:spPr bwMode="auto">
            <a:xfrm flipV="1">
              <a:off x="1825151" y="2708921"/>
              <a:ext cx="1234681" cy="442592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2051720" y="3212976"/>
            <a:ext cx="864096" cy="360040"/>
            <a:chOff x="2051720" y="3284984"/>
            <a:chExt cx="1008112" cy="288032"/>
          </a:xfrm>
        </p:grpSpPr>
        <p:sp>
          <p:nvSpPr>
            <p:cNvPr id="7" name="Oval 6"/>
            <p:cNvSpPr/>
            <p:nvPr/>
          </p:nvSpPr>
          <p:spPr>
            <a:xfrm>
              <a:off x="2051720" y="350100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7" idx="6"/>
            </p:cNvCxnSpPr>
            <p:nvPr/>
          </p:nvCxnSpPr>
          <p:spPr bwMode="auto">
            <a:xfrm flipV="1">
              <a:off x="2123728" y="3284984"/>
              <a:ext cx="936104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1835696" y="4077072"/>
            <a:ext cx="1080120" cy="216024"/>
            <a:chOff x="1835696" y="4077072"/>
            <a:chExt cx="1224136" cy="288032"/>
          </a:xfrm>
        </p:grpSpPr>
        <p:sp>
          <p:nvSpPr>
            <p:cNvPr id="5" name="Oval 4"/>
            <p:cNvSpPr/>
            <p:nvPr/>
          </p:nvSpPr>
          <p:spPr>
            <a:xfrm>
              <a:off x="1835696" y="4077072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5" idx="6"/>
            </p:cNvCxnSpPr>
            <p:nvPr/>
          </p:nvCxnSpPr>
          <p:spPr bwMode="auto">
            <a:xfrm>
              <a:off x="1907704" y="4113076"/>
              <a:ext cx="1152128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40" name="TextBox 39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3419872" y="5577632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8184" y="2385755"/>
            <a:ext cx="3384376" cy="2699429"/>
            <a:chOff x="6084168" y="2420888"/>
            <a:chExt cx="3384376" cy="2699429"/>
          </a:xfrm>
        </p:grpSpPr>
        <p:sp>
          <p:nvSpPr>
            <p:cNvPr id="46" name="Right Arrow 45"/>
            <p:cNvSpPr/>
            <p:nvPr/>
          </p:nvSpPr>
          <p:spPr>
            <a:xfrm>
              <a:off x="6300192" y="3454997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54" name="Picture 53" descr="F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91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4858E-7 9.35618E-7 L -0.31117 0.0078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go_AD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654824"/>
            <a:ext cx="13469815" cy="1906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20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119675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ADMM for sparse plus low-rank inverse power spectral density estimation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/>
              <a:t>Initialize </a:t>
            </a:r>
            <a:r>
              <a:rPr lang="en-US" i="1" dirty="0" smtClean="0"/>
              <a:t>Z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i="1" baseline="30000" dirty="0" smtClean="0"/>
              <a:t>0</a:t>
            </a:r>
            <a:r>
              <a:rPr lang="en-US" dirty="0" smtClean="0"/>
              <a:t>; </a:t>
            </a:r>
            <a:r>
              <a:rPr lang="en-US" dirty="0"/>
              <a:t>set </a:t>
            </a:r>
            <a:r>
              <a:rPr lang="en-US" i="1" dirty="0" err="1" smtClean="0"/>
              <a:t>ρ</a:t>
            </a:r>
            <a:r>
              <a:rPr lang="en-US" dirty="0" smtClean="0"/>
              <a:t> &gt; 0; </a:t>
            </a:r>
            <a:r>
              <a:rPr lang="en-US" dirty="0"/>
              <a:t>and successively update variables as follows: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5576" y="35730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5877272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5616" y="39330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are the dual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422673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decoupling variable,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45258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baseline="-25000" dirty="0"/>
              <a:t> </a:t>
            </a:r>
            <a:r>
              <a:rPr lang="en-US" dirty="0"/>
              <a:t>is a set corresponding to the </a:t>
            </a:r>
            <a:r>
              <a:rPr lang="en-US" dirty="0" err="1"/>
              <a:t>sparsity</a:t>
            </a:r>
            <a:r>
              <a:rPr lang="en-US" dirty="0"/>
              <a:t> constraint defined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 (2010)</a:t>
            </a:r>
            <a:r>
              <a:rPr lang="en-US" dirty="0"/>
              <a:t>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5616" y="507589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2</a:t>
            </a:r>
            <a:r>
              <a:rPr lang="en-US" dirty="0"/>
              <a:t> is a set corresponding to the low-rank constraint </a:t>
            </a:r>
            <a:r>
              <a:rPr lang="en-US" i="1" dirty="0"/>
              <a:t>(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6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of ADMM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21</a:t>
            </a:fld>
            <a:endParaRPr lang="fr-BE"/>
          </a:p>
        </p:txBody>
      </p:sp>
      <p:pic>
        <p:nvPicPr>
          <p:cNvPr id="4" name="Picture 3" descr="5_convergence_prop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023556" cy="3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Application of S+L identification on synthetic data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22</a:t>
            </a:fld>
            <a:endParaRPr lang="fr-BE"/>
          </a:p>
        </p:txBody>
      </p:sp>
      <p:pic>
        <p:nvPicPr>
          <p:cNvPr id="4" name="Picture 3" descr="5_fig_final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58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graphs in neuroimaging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23</a:t>
            </a:fld>
            <a:endParaRPr lang="fr-BE"/>
          </a:p>
        </p:txBody>
      </p:sp>
      <p:pic>
        <p:nvPicPr>
          <p:cNvPr id="5" name="Picture 4" descr="5_Graph_dyn_b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63801"/>
            <a:ext cx="4176464" cy="5910223"/>
          </a:xfrm>
          <a:prstGeom prst="rect">
            <a:avLst/>
          </a:prstGeom>
        </p:spPr>
      </p:pic>
      <p:pic>
        <p:nvPicPr>
          <p:cNvPr id="6" name="Picture 5" descr="5_Fig_dyn_complet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1407390"/>
            <a:ext cx="9144000" cy="4685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1340768"/>
            <a:ext cx="360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13407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Frontal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52292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Occipital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526113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Temporal</a:t>
            </a:r>
          </a:p>
        </p:txBody>
      </p:sp>
    </p:spTree>
    <p:extLst>
      <p:ext uri="{BB962C8B-B14F-4D97-AF65-F5344CB8AC3E}">
        <p14:creationId xmlns:p14="http://schemas.microsoft.com/office/powerpoint/2010/main" val="39527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model: Hopfield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24</a:t>
            </a:fld>
            <a:endParaRPr lang="fr-BE"/>
          </a:p>
        </p:txBody>
      </p:sp>
      <p:pic>
        <p:nvPicPr>
          <p:cNvPr id="7" name="Picture 6" descr="6_Generative_model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71"/>
            <a:ext cx="9144000" cy="4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25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uncoupled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  <p:pic>
        <p:nvPicPr>
          <p:cNvPr id="5" name="Picture 4" descr="un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88" y="2130276"/>
            <a:ext cx="486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26</a:t>
            </a:fld>
            <a:endParaRPr lang="fr-BE"/>
          </a:p>
        </p:txBody>
      </p:sp>
      <p:pic>
        <p:nvPicPr>
          <p:cNvPr id="4" name="Picture 3" descr="table_diff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5"/>
            <a:ext cx="5616625" cy="5918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2920876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In the dynamic case, </a:t>
            </a:r>
            <a:r>
              <a:rPr lang="en-US" dirty="0" smtClean="0"/>
              <a:t>two latent components are identified because the spectral properties of each cluster are different (</a:t>
            </a:r>
            <a:r>
              <a:rPr lang="en-US" i="1" dirty="0" smtClean="0"/>
              <a:t>uncoupled</a:t>
            </a:r>
            <a:r>
              <a:rPr lang="en-US" dirty="0" smtClean="0"/>
              <a:t> oscillators).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motivating limitation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</a:t>
            </a:fld>
            <a:endParaRPr lang="fr-BE"/>
          </a:p>
        </p:txBody>
      </p:sp>
      <p:grpSp>
        <p:nvGrpSpPr>
          <p:cNvPr id="57" name="Group 56"/>
          <p:cNvGrpSpPr/>
          <p:nvPr/>
        </p:nvGrpSpPr>
        <p:grpSpPr>
          <a:xfrm>
            <a:off x="3583426" y="1916832"/>
            <a:ext cx="210726" cy="792088"/>
            <a:chOff x="3511418" y="1844824"/>
            <a:chExt cx="210726" cy="7920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8066" y="1844824"/>
              <a:ext cx="189838" cy="1440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418" y="2459112"/>
              <a:ext cx="210726" cy="1778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038073"/>
            <a:ext cx="1079624" cy="20639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995936" y="1196752"/>
            <a:ext cx="3859629" cy="1296144"/>
            <a:chOff x="3923928" y="1124744"/>
            <a:chExt cx="3859629" cy="129614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952" y="1802780"/>
              <a:ext cx="1745246" cy="618108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923928" y="1124744"/>
              <a:ext cx="3859629" cy="369332"/>
              <a:chOff x="4067944" y="1124744"/>
              <a:chExt cx="385962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7944" y="1124744"/>
                <a:ext cx="3859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FC measured by the correlation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8548" y="1241196"/>
                <a:ext cx="170718" cy="237108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7668344" y="1628800"/>
            <a:ext cx="1296144" cy="1368875"/>
            <a:chOff x="7596336" y="1556792"/>
            <a:chExt cx="1296144" cy="1368875"/>
          </a:xfrm>
        </p:grpSpPr>
        <p:pic>
          <p:nvPicPr>
            <p:cNvPr id="18" name="Picture 17" descr="FC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360" y="1556792"/>
              <a:ext cx="1080120" cy="10801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6336" y="1969400"/>
              <a:ext cx="76200" cy="18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6376" y="2708920"/>
              <a:ext cx="101600" cy="216747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8022034" y="2079898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784802" y="2070373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6" name="Group 85"/>
          <p:cNvGrpSpPr/>
          <p:nvPr/>
        </p:nvGrpSpPr>
        <p:grpSpPr>
          <a:xfrm>
            <a:off x="3570906" y="4017450"/>
            <a:ext cx="209006" cy="851710"/>
            <a:chOff x="3923928" y="4449498"/>
            <a:chExt cx="209006" cy="85171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3928" y="4449498"/>
              <a:ext cx="190500" cy="20363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23928" y="5072608"/>
              <a:ext cx="209006" cy="228600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960" y="4104677"/>
            <a:ext cx="1751905" cy="62046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-36512" y="1268760"/>
            <a:ext cx="3744416" cy="1826040"/>
            <a:chOff x="35496" y="1124744"/>
            <a:chExt cx="3744416" cy="1826040"/>
          </a:xfrm>
        </p:grpSpPr>
        <p:pic>
          <p:nvPicPr>
            <p:cNvPr id="4" name="Picture 3" descr="original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484784"/>
              <a:ext cx="2880320" cy="12561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87624" y="112474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Functional data (fMRI)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1600" y="2627619"/>
              <a:ext cx="25922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 (N points)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496" y="1665675"/>
              <a:ext cx="580256" cy="323165"/>
              <a:chOff x="35496" y="1665675"/>
              <a:chExt cx="580256" cy="32316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496" y="1665675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552" y="1736723"/>
                <a:ext cx="76200" cy="18010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35496" y="2297981"/>
              <a:ext cx="605656" cy="323165"/>
              <a:chOff x="35496" y="2297981"/>
              <a:chExt cx="605656" cy="32316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5496" y="2297981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552" y="2348157"/>
                <a:ext cx="101600" cy="216747"/>
              </a:xfrm>
              <a:prstGeom prst="rect">
                <a:avLst/>
              </a:prstGeom>
            </p:spPr>
          </p:pic>
        </p:grpSp>
      </p:grpSp>
      <p:cxnSp>
        <p:nvCxnSpPr>
          <p:cNvPr id="71" name="Straight Arrow Connector 70"/>
          <p:cNvCxnSpPr>
            <a:stCxn id="8" idx="1"/>
          </p:cNvCxnSpPr>
          <p:nvPr/>
        </p:nvCxnSpPr>
        <p:spPr bwMode="auto">
          <a:xfrm>
            <a:off x="899592" y="2933218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7" name="Group 86"/>
          <p:cNvGrpSpPr/>
          <p:nvPr/>
        </p:nvGrpSpPr>
        <p:grpSpPr>
          <a:xfrm>
            <a:off x="-36512" y="1738848"/>
            <a:ext cx="3515312" cy="3490352"/>
            <a:chOff x="104193" y="2314912"/>
            <a:chExt cx="3515312" cy="3490352"/>
          </a:xfrm>
        </p:grpSpPr>
        <p:grpSp>
          <p:nvGrpSpPr>
            <p:cNvPr id="67" name="Group 66"/>
            <p:cNvGrpSpPr/>
            <p:nvPr/>
          </p:nvGrpSpPr>
          <p:grpSpPr>
            <a:xfrm>
              <a:off x="847122" y="2314912"/>
              <a:ext cx="2712338" cy="1084781"/>
              <a:chOff x="782749" y="1592069"/>
              <a:chExt cx="2712338" cy="108478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2077376" y="1592069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58772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466287" y="1593523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82749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4193" y="3837312"/>
              <a:ext cx="3515312" cy="1967952"/>
              <a:chOff x="32185" y="2924944"/>
              <a:chExt cx="3515312" cy="1967952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32185" y="3474674"/>
                <a:ext cx="3515312" cy="1418222"/>
                <a:chOff x="32185" y="3474674"/>
                <a:chExt cx="3515312" cy="1418222"/>
              </a:xfrm>
            </p:grpSpPr>
            <p:pic>
              <p:nvPicPr>
                <p:cNvPr id="6" name="Picture 5" descr="shuffled.pd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257" y="3474674"/>
                  <a:ext cx="2867240" cy="1250470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899592" y="4569731"/>
                  <a:ext cx="259228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N points</a:t>
                  </a: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32185" y="3561619"/>
                  <a:ext cx="580256" cy="323165"/>
                  <a:chOff x="34454" y="1617403"/>
                  <a:chExt cx="580256" cy="323165"/>
                </a:xfrm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34454" y="1617403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38510" y="1688451"/>
                    <a:ext cx="76200" cy="1801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32185" y="4244824"/>
                  <a:ext cx="576064" cy="323165"/>
                  <a:chOff x="34454" y="2335741"/>
                  <a:chExt cx="576064" cy="323165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34454" y="2335741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8918" y="2407026"/>
                    <a:ext cx="101600" cy="2167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1239537" y="3533160"/>
                  <a:ext cx="2236267" cy="1080120"/>
                  <a:chOff x="1239537" y="3533160"/>
                  <a:chExt cx="2236267" cy="1080120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344700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1239537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660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289505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8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2806970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73" name="Straight Arrow Connector 72"/>
              <p:cNvCxnSpPr/>
              <p:nvPr/>
            </p:nvCxnSpPr>
            <p:spPr bwMode="auto">
              <a:xfrm>
                <a:off x="971600" y="2924944"/>
                <a:ext cx="172819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2123728" y="2924944"/>
                <a:ext cx="64807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 bwMode="auto">
              <a:xfrm>
                <a:off x="827584" y="2924944"/>
                <a:ext cx="2376264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8" name="Straight Arrow Connector 77"/>
              <p:cNvCxnSpPr/>
              <p:nvPr/>
            </p:nvCxnSpPr>
            <p:spPr bwMode="auto">
              <a:xfrm flipH="1">
                <a:off x="1547664" y="2924944"/>
                <a:ext cx="1944216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95" name="Group 94"/>
          <p:cNvGrpSpPr/>
          <p:nvPr/>
        </p:nvGrpSpPr>
        <p:grpSpPr>
          <a:xfrm>
            <a:off x="6084168" y="4266317"/>
            <a:ext cx="1872208" cy="281879"/>
            <a:chOff x="6084168" y="3978285"/>
            <a:chExt cx="1872208" cy="2818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3978285"/>
              <a:ext cx="1079624" cy="20639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76300" y="4044140"/>
              <a:ext cx="680076" cy="21602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1560" y="5589240"/>
            <a:ext cx="7989428" cy="646331"/>
            <a:chOff x="1047068" y="5589240"/>
            <a:chExt cx="7989428" cy="646331"/>
          </a:xfrm>
        </p:grpSpPr>
        <p:grpSp>
          <p:nvGrpSpPr>
            <p:cNvPr id="92" name="Group 91"/>
            <p:cNvGrpSpPr/>
            <p:nvPr/>
          </p:nvGrpSpPr>
          <p:grpSpPr>
            <a:xfrm>
              <a:off x="1047068" y="5589240"/>
              <a:ext cx="5109098" cy="646331"/>
              <a:chOff x="1516143" y="5589240"/>
              <a:chExt cx="5970879" cy="646331"/>
            </a:xfrm>
          </p:grpSpPr>
          <p:sp>
            <p:nvSpPr>
              <p:cNvPr id="90" name="Right Arrow 89"/>
              <p:cNvSpPr/>
              <p:nvPr/>
            </p:nvSpPr>
            <p:spPr>
              <a:xfrm>
                <a:off x="1516143" y="5845912"/>
                <a:ext cx="504924" cy="144016"/>
              </a:xfrm>
              <a:prstGeom prst="rightArrow">
                <a:avLst/>
              </a:prstGeom>
              <a:solidFill>
                <a:srgbClr val="385D8A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11759" y="5589240"/>
                <a:ext cx="5075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FC measured by the correlation </a:t>
                </a:r>
                <a:r>
                  <a:rPr lang="en-US" b="1" i="1" dirty="0" smtClean="0"/>
                  <a:t>does not</a:t>
                </a:r>
                <a:r>
                  <a:rPr lang="en-US" b="1" dirty="0" smtClean="0"/>
                  <a:t> take the temporal information into account</a:t>
                </a:r>
              </a:p>
            </p:txBody>
          </p:sp>
        </p:grpSp>
        <p:sp>
          <p:nvSpPr>
            <p:cNvPr id="70" name="Right Arrow 69"/>
            <p:cNvSpPr/>
            <p:nvPr/>
          </p:nvSpPr>
          <p:spPr>
            <a:xfrm>
              <a:off x="6372200" y="5852492"/>
              <a:ext cx="432048" cy="144016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8264" y="572396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“Static” approach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754671" y="1196752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FC matrix</a:t>
            </a:r>
          </a:p>
        </p:txBody>
      </p:sp>
    </p:spTree>
    <p:extLst>
      <p:ext uri="{BB962C8B-B14F-4D97-AF65-F5344CB8AC3E}">
        <p14:creationId xmlns:p14="http://schemas.microsoft.com/office/powerpoint/2010/main" val="14767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040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versus dynamic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2339752" y="1187460"/>
            <a:ext cx="8136904" cy="369332"/>
            <a:chOff x="179512" y="1052736"/>
            <a:chExt cx="8136904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1052736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from </a:t>
              </a:r>
              <a:r>
                <a:rPr lang="en-US" i="1" dirty="0" smtClean="0"/>
                <a:t>N </a:t>
              </a:r>
              <a:r>
                <a:rPr lang="en-US" dirty="0" smtClean="0"/>
                <a:t>observations                                    :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032" y="1093376"/>
              <a:ext cx="1800200" cy="275943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 bwMode="auto">
          <a:xfrm>
            <a:off x="4499992" y="1916832"/>
            <a:ext cx="0" cy="460851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79512" y="1772816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Static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N</a:t>
            </a:r>
            <a:r>
              <a:rPr lang="en-US" dirty="0" smtClean="0"/>
              <a:t> realizations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variable</a:t>
            </a:r>
            <a:r>
              <a:rPr lang="en-US" dirty="0" smtClean="0"/>
              <a:t> </a:t>
            </a:r>
            <a:r>
              <a:rPr lang="en-US" b="1" i="1" dirty="0" smtClean="0"/>
              <a:t>X</a:t>
            </a:r>
            <a:r>
              <a:rPr lang="en-US" dirty="0" smtClean="0"/>
              <a:t> entirely characterized by: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08" y="1772816"/>
            <a:ext cx="442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Dynam</a:t>
            </a:r>
            <a:r>
              <a:rPr lang="en-US" b="1" dirty="0"/>
              <a:t>i</a:t>
            </a:r>
            <a:r>
              <a:rPr lang="en-US" b="1" dirty="0" smtClean="0"/>
              <a:t>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one</a:t>
            </a:r>
            <a:r>
              <a:rPr lang="en-US" dirty="0" smtClean="0"/>
              <a:t> realization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process</a:t>
            </a:r>
            <a:r>
              <a:rPr lang="en-US" dirty="0" smtClean="0"/>
              <a:t> </a:t>
            </a:r>
            <a:r>
              <a:rPr lang="en-US" b="1" i="1" dirty="0" err="1" smtClean="0"/>
              <a:t>X</a:t>
            </a:r>
            <a:r>
              <a:rPr lang="en-US" b="1" i="1" baseline="-25000" dirty="0" err="1" smtClean="0"/>
              <a:t>t</a:t>
            </a:r>
            <a:r>
              <a:rPr lang="en-US" dirty="0" smtClean="0"/>
              <a:t> entirely characterized by: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942224"/>
            <a:ext cx="1342008" cy="281822"/>
          </a:xfrm>
          <a:prstGeom prst="rect">
            <a:avLst/>
          </a:prstGeom>
        </p:spPr>
      </p:pic>
      <p:pic>
        <p:nvPicPr>
          <p:cNvPr id="17" name="Picture 16" descr="P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56992"/>
            <a:ext cx="3816424" cy="3038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77072"/>
            <a:ext cx="3629205" cy="64807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51720" y="1979672"/>
            <a:ext cx="4419927" cy="3969608"/>
            <a:chOff x="2051720" y="1763648"/>
            <a:chExt cx="4419927" cy="396960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347864" y="3005350"/>
              <a:ext cx="1440160" cy="495782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2936136" y="2349003"/>
              <a:ext cx="3535511" cy="3384253"/>
              <a:chOff x="631880" y="2204863"/>
              <a:chExt cx="3535511" cy="338425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24208" y="2204863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880" y="5301208"/>
                <a:ext cx="287908" cy="287908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769752" y="2204864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1880" y="5301208"/>
                <a:ext cx="675511" cy="27520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051720" y="1763648"/>
              <a:ext cx="4227264" cy="3897724"/>
              <a:chOff x="-36512" y="1619508"/>
              <a:chExt cx="4227264" cy="389772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18344" y="1619508"/>
                <a:ext cx="3672408" cy="3897724"/>
                <a:chOff x="467544" y="1412776"/>
                <a:chExt cx="3672408" cy="3897724"/>
              </a:xfrm>
            </p:grpSpPr>
            <p:pic>
              <p:nvPicPr>
                <p:cNvPr id="30" name="Picture 29" descr="fMRI_TC_final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544" y="1700808"/>
                  <a:ext cx="3672408" cy="3528392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899592" y="4941168"/>
                  <a:ext cx="31683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(N)</a:t>
                  </a:r>
                  <a:r>
                    <a:rPr lang="en-US" dirty="0" smtClean="0"/>
                    <a:t> samples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331640" y="1412776"/>
                  <a:ext cx="25922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Functional data (fMRI)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-36512" y="2348880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1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36512" y="3212976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2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36512" y="4643844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</a:t>
                </a:r>
                <a:r>
                  <a:rPr lang="en-US" i="1" dirty="0" smtClean="0"/>
                  <a:t>m</a:t>
                </a: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3212976"/>
            <a:ext cx="2857624" cy="296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36450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</a:t>
            </a:r>
          </a:p>
        </p:txBody>
      </p:sp>
      <p:pic>
        <p:nvPicPr>
          <p:cNvPr id="9" name="Picture 8" descr="Corr_m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85783"/>
            <a:ext cx="2934155" cy="25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2464E-7 -1.37405E-6 L -0.00156 -0.1730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86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Low-rank approximation of </a:t>
            </a:r>
            <a:r>
              <a:rPr lang="en-US" sz="3000" dirty="0"/>
              <a:t>functional 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 static models, FC is measured by the correlation matrix of the data denoted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m,m</a:t>
            </a:r>
            <a:endParaRPr lang="en-US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11560" y="1484784"/>
            <a:ext cx="8136904" cy="369332"/>
            <a:chOff x="611560" y="1835532"/>
            <a:chExt cx="813690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611560" y="1835532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</a:t>
              </a:r>
              <a:r>
                <a:rPr lang="en-US" i="1" dirty="0" smtClean="0"/>
                <a:t>m</a:t>
              </a:r>
              <a:r>
                <a:rPr lang="en-US" dirty="0" smtClean="0"/>
                <a:t> can be large           we need prior information about “where to look”.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43808" y="2018147"/>
              <a:ext cx="288032" cy="72008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11560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One general framework to explore this is to compute a low-rank </a:t>
            </a:r>
            <a:r>
              <a:rPr lang="en-US" dirty="0"/>
              <a:t>approximation of </a:t>
            </a:r>
            <a:r>
              <a:rPr lang="en-US" dirty="0" err="1"/>
              <a:t>Σ</a:t>
            </a:r>
            <a:r>
              <a:rPr lang="en-US" baseline="-25000" dirty="0" err="1"/>
              <a:t>m,</a:t>
            </a:r>
            <a:r>
              <a:rPr lang="en-US" baseline="-25000" dirty="0" err="1" smtClean="0"/>
              <a:t>m</a:t>
            </a:r>
            <a:r>
              <a:rPr lang="en-US" dirty="0" smtClean="0"/>
              <a:t>: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55576" y="2928661"/>
            <a:ext cx="3240360" cy="716363"/>
            <a:chOff x="1907704" y="2424605"/>
            <a:chExt cx="4104457" cy="8640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712637"/>
              <a:ext cx="883633" cy="37261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088" y="2424605"/>
              <a:ext cx="3081073" cy="8640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611560" y="4097104"/>
            <a:ext cx="38884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dirty="0" smtClean="0"/>
              <a:t> of size </a:t>
            </a:r>
            <a:r>
              <a:rPr lang="en-US" i="1" dirty="0" smtClean="0"/>
              <a:t>(m,1)</a:t>
            </a:r>
            <a:r>
              <a:rPr lang="en-US" dirty="0" smtClean="0"/>
              <a:t> is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α</a:t>
            </a:r>
            <a:r>
              <a:rPr lang="el-GR" i="1" baseline="-25000" dirty="0" smtClean="0"/>
              <a:t>i</a:t>
            </a:r>
            <a:r>
              <a:rPr lang="en-US" dirty="0" smtClean="0"/>
              <a:t> is the weight of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r</a:t>
            </a:r>
            <a:r>
              <a:rPr lang="en-US" dirty="0" smtClean="0"/>
              <a:t> is the rank of the approximation, or number of components.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60032" y="26369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2040" y="299695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Reduce dimension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32040" y="4769394"/>
            <a:ext cx="28803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Robust across subjects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04048" y="5086776"/>
            <a:ext cx="3456384" cy="49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Drawback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4644008" y="2708920"/>
            <a:ext cx="0" cy="30963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932040" y="54452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It is </a:t>
            </a:r>
            <a:r>
              <a:rPr lang="en-US" b="1" dirty="0" smtClean="0"/>
              <a:t>static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932040" y="3286725"/>
            <a:ext cx="4176464" cy="1490889"/>
            <a:chOff x="5076056" y="3286725"/>
            <a:chExt cx="4176464" cy="1490889"/>
          </a:xfrm>
        </p:grpSpPr>
        <p:sp>
          <p:nvSpPr>
            <p:cNvPr id="40" name="TextBox 39"/>
            <p:cNvSpPr txBox="1"/>
            <p:nvPr/>
          </p:nvSpPr>
          <p:spPr>
            <a:xfrm>
              <a:off x="5076056" y="3286725"/>
              <a:ext cx="417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Easy neurological interpretation as the </a:t>
              </a:r>
              <a:r>
                <a:rPr lang="en-US" b="1" dirty="0" smtClean="0"/>
                <a:t>superposition of different networks: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868144" y="3841507"/>
              <a:ext cx="2736304" cy="936107"/>
              <a:chOff x="5868144" y="3841507"/>
              <a:chExt cx="2736304" cy="936107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5868144" y="3841511"/>
                <a:ext cx="696575" cy="936103"/>
                <a:chOff x="2133448" y="4542778"/>
                <a:chExt cx="1440160" cy="1885186"/>
              </a:xfrm>
            </p:grpSpPr>
            <p:pic>
              <p:nvPicPr>
                <p:cNvPr id="47" name="Picture 46" descr="DMN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7465" y="5192846"/>
                  <a:ext cx="1089264" cy="12351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2133448" y="4542778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DMN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878177" y="3841510"/>
                <a:ext cx="696575" cy="916153"/>
                <a:chOff x="4149672" y="4542779"/>
                <a:chExt cx="1440160" cy="1845012"/>
              </a:xfrm>
            </p:grpSpPr>
            <p:pic>
              <p:nvPicPr>
                <p:cNvPr id="50" name="Picture 49" descr="Sensory_motor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3689" y="5192846"/>
                  <a:ext cx="1108039" cy="1194945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4149672" y="4542779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SM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7907873" y="3841507"/>
                <a:ext cx="696575" cy="915881"/>
                <a:chOff x="6350564" y="4542774"/>
                <a:chExt cx="1440160" cy="1844462"/>
              </a:xfrm>
            </p:grpSpPr>
            <p:pic>
              <p:nvPicPr>
                <p:cNvPr id="53" name="Picture 52" descr="Visual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714" y="5192844"/>
                  <a:ext cx="1168044" cy="1194392"/>
                </a:xfrm>
                <a:prstGeom prst="rect">
                  <a:avLst/>
                </a:prstGeom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6350564" y="4542774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VIS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941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1"/>
      <p:bldP spid="38" grpId="0"/>
      <p:bldP spid="39" grpId="0"/>
      <p:bldP spid="41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PS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10826"/>
            <a:ext cx="10441160" cy="14775558"/>
          </a:xfrm>
          <a:prstGeom prst="rect">
            <a:avLst/>
          </a:prstGeom>
        </p:spPr>
      </p:pic>
      <p:pic>
        <p:nvPicPr>
          <p:cNvPr id="24" name="Picture 23" descr="GGM_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5" y="3294800"/>
            <a:ext cx="10119081" cy="14319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Our approach: graphical models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33" name="TextBox 32"/>
          <p:cNvSpPr txBox="1"/>
          <p:nvPr/>
        </p:nvSpPr>
        <p:spPr>
          <a:xfrm>
            <a:off x="107504" y="408636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126876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Definition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998132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graphical model is defined by a set of nodes </a:t>
            </a:r>
            <a:r>
              <a:rPr lang="en-US" i="1" dirty="0" smtClean="0"/>
              <a:t>x</a:t>
            </a:r>
            <a:r>
              <a:rPr lang="en-US" dirty="0" smtClean="0"/>
              <a:t>={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,…,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r>
              <a:rPr lang="en-US" dirty="0" smtClean="0"/>
              <a:t>} and edges </a:t>
            </a:r>
            <a:r>
              <a:rPr lang="en-US" dirty="0"/>
              <a:t>such </a:t>
            </a:r>
            <a:r>
              <a:rPr lang="en-US" dirty="0" smtClean="0"/>
              <a:t>that there </a:t>
            </a:r>
            <a:r>
              <a:rPr lang="en-US" dirty="0"/>
              <a:t>is </a:t>
            </a:r>
            <a:r>
              <a:rPr lang="en-US" dirty="0" smtClean="0"/>
              <a:t>an </a:t>
            </a:r>
            <a:r>
              <a:rPr lang="en-US" dirty="0"/>
              <a:t>edge between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l</a:t>
            </a:r>
            <a:r>
              <a:rPr lang="en-US" dirty="0"/>
              <a:t> if and only if:</a:t>
            </a:r>
          </a:p>
          <a:p>
            <a:pPr algn="just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67944" y="1422068"/>
            <a:ext cx="0" cy="510327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12" y="3738364"/>
            <a:ext cx="3365500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92080" y="12687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Interpretation of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b="1" dirty="0" smtClean="0"/>
              <a:t>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3968" y="1998132"/>
            <a:ext cx="460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/>
              <a:t>Φ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encodes statistical 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</a:t>
            </a:r>
            <a:r>
              <a:rPr lang="en-US" dirty="0" smtClean="0"/>
              <a:t> </a:t>
            </a:r>
            <a:r>
              <a:rPr lang="en-US" dirty="0"/>
              <a:t>whereas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encodes statistical </a:t>
            </a:r>
            <a:r>
              <a:rPr lang="en-US" dirty="0"/>
              <a:t>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 </a:t>
            </a:r>
            <a:r>
              <a:rPr lang="en-US" b="1" i="1" dirty="0"/>
              <a:t>conditioned</a:t>
            </a:r>
            <a:r>
              <a:rPr lang="en-US" i="1" dirty="0"/>
              <a:t> </a:t>
            </a:r>
            <a:r>
              <a:rPr lang="en-US" dirty="0"/>
              <a:t>on all the other </a:t>
            </a:r>
            <a:r>
              <a:rPr lang="en-US" dirty="0" smtClean="0"/>
              <a:t>variables:</a:t>
            </a:r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283968" y="515719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corresponding graphical model is:</a:t>
            </a:r>
          </a:p>
        </p:txBody>
      </p:sp>
    </p:spTree>
    <p:extLst>
      <p:ext uri="{BB962C8B-B14F-4D97-AF65-F5344CB8AC3E}">
        <p14:creationId xmlns:p14="http://schemas.microsoft.com/office/powerpoint/2010/main" val="27739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M_in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65" y="1227599"/>
            <a:ext cx="10104219" cy="14298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graphical model for fMRI data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899592" y="4512022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We want: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dirty="0" smtClean="0">
                <a:solidFill>
                  <a:srgbClr val="0000FF"/>
                </a:solidFill>
              </a:rPr>
              <a:t> manifest (observed)</a:t>
            </a:r>
            <a:r>
              <a:rPr lang="en-US" dirty="0" smtClean="0"/>
              <a:t> variables to be modeled as the superposition of </a:t>
            </a:r>
            <a:r>
              <a:rPr lang="en-US" b="1" dirty="0" smtClean="0"/>
              <a:t>few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latent (hidden)</a:t>
            </a:r>
            <a:r>
              <a:rPr lang="en-US" dirty="0" smtClean="0"/>
              <a:t> variables.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828600" y="1115452"/>
            <a:ext cx="4176464" cy="3177644"/>
            <a:chOff x="-972616" y="2051556"/>
            <a:chExt cx="4873671" cy="3177644"/>
          </a:xfrm>
        </p:grpSpPr>
        <p:pic>
          <p:nvPicPr>
            <p:cNvPr id="8" name="Picture 7" descr="fMRI_TC_fina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204864"/>
              <a:ext cx="3361503" cy="288032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3608" y="205155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fMRI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4859868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972616" y="2555612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 smtClean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972616" y="3203684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2</a:t>
              </a:r>
              <a:endParaRPr lang="en-US" i="1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72616" y="4412140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m</a:t>
              </a:r>
              <a:endParaRPr lang="en-US" i="1" dirty="0" smtClean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5" y="1619508"/>
            <a:ext cx="222994" cy="153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334" y="2339588"/>
            <a:ext cx="245554" cy="163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5" y="3568040"/>
            <a:ext cx="304756" cy="1489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9952" y="111545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Which graphical model ?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067944" y="1268760"/>
            <a:ext cx="0" cy="266429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236296" y="37797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Manifest variables</a:t>
            </a:r>
          </a:p>
        </p:txBody>
      </p:sp>
      <p:pic>
        <p:nvPicPr>
          <p:cNvPr id="21" name="Picture 20" descr="PGM_intermedi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6" y="-457520"/>
            <a:ext cx="10252160" cy="14508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20272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(2) Latent variables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9592" y="5374957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Few connections within the </a:t>
            </a:r>
            <a:r>
              <a:rPr lang="en-US" dirty="0" smtClean="0">
                <a:solidFill>
                  <a:srgbClr val="0000FF"/>
                </a:solidFill>
              </a:rPr>
              <a:t>manifest</a:t>
            </a:r>
            <a:r>
              <a:rPr lang="en-US" dirty="0" smtClean="0"/>
              <a:t> variables.</a:t>
            </a:r>
          </a:p>
        </p:txBody>
      </p:sp>
      <p:pic>
        <p:nvPicPr>
          <p:cNvPr id="24" name="Picture 23" descr="PGM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53" y="-478970"/>
            <a:ext cx="10332640" cy="146219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9592" y="5951021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connections within the </a:t>
            </a:r>
            <a:r>
              <a:rPr lang="en-US" dirty="0" smtClean="0">
                <a:solidFill>
                  <a:srgbClr val="FF0000"/>
                </a:solidFill>
              </a:rPr>
              <a:t>latent</a:t>
            </a:r>
            <a:r>
              <a:rPr lang="en-US" dirty="0" smtClean="0"/>
              <a:t> variables.</a:t>
            </a:r>
          </a:p>
        </p:txBody>
      </p:sp>
    </p:spTree>
    <p:extLst>
      <p:ext uri="{BB962C8B-B14F-4D97-AF65-F5344CB8AC3E}">
        <p14:creationId xmlns:p14="http://schemas.microsoft.com/office/powerpoint/2010/main" val="31403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2196752" y="1196752"/>
            <a:ext cx="14089634" cy="19938610"/>
            <a:chOff x="-2196752" y="1196752"/>
            <a:chExt cx="14089634" cy="19938610"/>
          </a:xfrm>
        </p:grpSpPr>
        <p:pic>
          <p:nvPicPr>
            <p:cNvPr id="23" name="Picture 22" descr="PSD_Schu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6752" y="1196752"/>
              <a:ext cx="14089634" cy="19938610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475656" y="5517232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23728" y="5301208"/>
              <a:ext cx="4968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identified inverse power spectral density should be the sum of a </a:t>
              </a:r>
              <a:r>
                <a:rPr lang="en-US" dirty="0" smtClean="0">
                  <a:solidFill>
                    <a:srgbClr val="0000FF"/>
                  </a:solidFill>
                </a:rPr>
                <a:t>sparse</a:t>
              </a:r>
              <a:r>
                <a:rPr lang="en-US" dirty="0" smtClean="0"/>
                <a:t> and a </a:t>
              </a:r>
              <a:r>
                <a:rPr lang="en-US" dirty="0" smtClean="0">
                  <a:solidFill>
                    <a:srgbClr val="FF0000"/>
                  </a:solidFill>
                </a:rPr>
                <a:t>low-rank</a:t>
              </a:r>
              <a:r>
                <a:rPr lang="en-US" dirty="0" smtClean="0"/>
                <a:t> term 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475656" y="4869160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PG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685" y="-1210837"/>
            <a:ext cx="9741077" cy="13784853"/>
          </a:xfrm>
          <a:prstGeom prst="rect">
            <a:avLst/>
          </a:prstGeom>
        </p:spPr>
      </p:pic>
      <p:pic>
        <p:nvPicPr>
          <p:cNvPr id="9" name="Picture 8" descr="PSD_Blo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312336"/>
            <a:ext cx="13825536" cy="19564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</a:t>
            </a:r>
            <a:r>
              <a:rPr lang="en-US" dirty="0"/>
              <a:t>Φ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9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5436096" y="1459816"/>
            <a:ext cx="3600400" cy="2523768"/>
            <a:chOff x="5436096" y="1412776"/>
            <a:chExt cx="3600400" cy="2523768"/>
          </a:xfrm>
        </p:grpSpPr>
        <p:sp>
          <p:nvSpPr>
            <p:cNvPr id="4" name="TextBox 3"/>
            <p:cNvSpPr txBox="1"/>
            <p:nvPr/>
          </p:nvSpPr>
          <p:spPr>
            <a:xfrm>
              <a:off x="5436096" y="1412776"/>
              <a:ext cx="3600400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 smtClean="0"/>
                <a:t>Considering: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l</a:t>
              </a:r>
              <a:r>
                <a:rPr lang="en-US" dirty="0" smtClean="0"/>
                <a:t> latent variables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m</a:t>
              </a:r>
              <a:r>
                <a:rPr lang="en-US" dirty="0" smtClean="0"/>
                <a:t> manifest variables (</a:t>
              </a:r>
              <a:r>
                <a:rPr lang="en-US" i="1" dirty="0" smtClean="0"/>
                <a:t>m&gt;&gt;l</a:t>
              </a:r>
              <a:r>
                <a:rPr lang="en-US" dirty="0" smtClean="0"/>
                <a:t>)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dirty="0" smtClean="0"/>
                <a:t>                                                          , 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814" y="2670977"/>
              <a:ext cx="3052440" cy="31029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259632" y="38508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we</a:t>
            </a:r>
            <a:r>
              <a:rPr lang="en-US" dirty="0" smtClean="0"/>
              <a:t> have: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75656" y="6039090"/>
            <a:ext cx="5760640" cy="646331"/>
            <a:chOff x="1475656" y="6039090"/>
            <a:chExt cx="576064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2123728" y="6039090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 encodes the </a:t>
              </a:r>
              <a:r>
                <a:rPr lang="en-US" dirty="0"/>
                <a:t>weight of each </a:t>
              </a:r>
              <a:r>
                <a:rPr lang="en-US" dirty="0">
                  <a:solidFill>
                    <a:srgbClr val="FF0000"/>
                  </a:solidFill>
                </a:rPr>
                <a:t>latent</a:t>
              </a:r>
              <a:r>
                <a:rPr lang="en-US" dirty="0"/>
                <a:t> variable in each </a:t>
              </a:r>
              <a:r>
                <a:rPr lang="en-US" dirty="0">
                  <a:solidFill>
                    <a:srgbClr val="0000FF"/>
                  </a:solidFill>
                </a:rPr>
                <a:t>manifest</a:t>
              </a:r>
              <a:r>
                <a:rPr lang="en-US" dirty="0"/>
                <a:t> variable</a:t>
              </a:r>
              <a:endParaRPr lang="en-US" dirty="0" smtClean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475656" y="6165304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9712" y="6106120"/>
              <a:ext cx="516015" cy="27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heme_Alex">
  <a:themeElements>
    <a:clrScheme name="Modèle par défaut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Modèle par défau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CDE5"/>
        </a:solidFill>
        <a:ln>
          <a:solidFill>
            <a:srgbClr val="385D8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22924</TotalTime>
  <Words>1281</Words>
  <Application>Microsoft Macintosh PowerPoint</Application>
  <PresentationFormat>On-screen Show (4:3)</PresentationFormat>
  <Paragraphs>174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Calibri</vt:lpstr>
      <vt:lpstr>Verdana</vt:lpstr>
      <vt:lpstr>Arial</vt:lpstr>
      <vt:lpstr>Theme_Alex</vt:lpstr>
      <vt:lpstr>Dynamical models of fMRI time series</vt:lpstr>
      <vt:lpstr>Introduction: functional information</vt:lpstr>
      <vt:lpstr>Introduction: motivating limitation</vt:lpstr>
      <vt:lpstr>PowerPoint Presentation</vt:lpstr>
      <vt:lpstr>Static versus dynamic models</vt:lpstr>
      <vt:lpstr>Low-rank approximation of functional connectivity</vt:lpstr>
      <vt:lpstr>Our approach: graphical models</vt:lpstr>
      <vt:lpstr>Which graphical model for fMRI data ?</vt:lpstr>
      <vt:lpstr>Structure of Φ-1</vt:lpstr>
      <vt:lpstr>Definition of latent components</vt:lpstr>
      <vt:lpstr>PowerPoint Presentation</vt:lpstr>
      <vt:lpstr>Dataset n°1</vt:lpstr>
      <vt:lpstr>Results on dataset n°1</vt:lpstr>
      <vt:lpstr>Dataset n°2</vt:lpstr>
      <vt:lpstr>Results on dataset n°2</vt:lpstr>
      <vt:lpstr>Take-home messages</vt:lpstr>
      <vt:lpstr>PowerPoint Presentation</vt:lpstr>
      <vt:lpstr>Corresponding optimization problem</vt:lpstr>
      <vt:lpstr>Overview of our algorithm</vt:lpstr>
      <vt:lpstr>Overview of our algorithm</vt:lpstr>
      <vt:lpstr>Convergence of ADMM</vt:lpstr>
      <vt:lpstr>Application of S+L identification on synthetic data</vt:lpstr>
      <vt:lpstr>Interaction graphs in neuroimaging data</vt:lpstr>
      <vt:lpstr>Generative model: Hopfield</vt:lpstr>
      <vt:lpstr>Dataset n°2</vt:lpstr>
      <vt:lpstr>Results on dataset n°2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d’enseignement  et projet de recherche</dc:title>
  <dc:creator>Alex</dc:creator>
  <cp:lastModifiedBy>Microsoft Office User</cp:lastModifiedBy>
  <cp:revision>1663</cp:revision>
  <dcterms:created xsi:type="dcterms:W3CDTF">2014-02-06T13:21:19Z</dcterms:created>
  <dcterms:modified xsi:type="dcterms:W3CDTF">2016-08-09T05:48:21Z</dcterms:modified>
</cp:coreProperties>
</file>